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9" r:id="rId4"/>
    <p:sldId id="270" r:id="rId5"/>
    <p:sldId id="260" r:id="rId6"/>
    <p:sldId id="261" r:id="rId7"/>
    <p:sldId id="266" r:id="rId8"/>
    <p:sldId id="271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3" autoAdjust="0"/>
    <p:restoredTop sz="78600" autoAdjust="0"/>
  </p:normalViewPr>
  <p:slideViewPr>
    <p:cSldViewPr snapToGrid="0">
      <p:cViewPr varScale="1">
        <p:scale>
          <a:sx n="129" d="100"/>
          <a:sy n="129" d="100"/>
        </p:scale>
        <p:origin x="13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D5135-E8D1-444C-850D-DE69559959BD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67E30-19AD-4D5B-A3AE-072DDE3EE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152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this slide, switch</a:t>
            </a:r>
            <a:r>
              <a:rPr lang="en-US" baseline="0" dirty="0" smtClean="0"/>
              <a:t> over to </a:t>
            </a:r>
            <a:r>
              <a:rPr lang="en-US" b="1" baseline="0" dirty="0" smtClean="0"/>
              <a:t>Recursion - In Class Lesson.pptx </a:t>
            </a:r>
            <a:r>
              <a:rPr lang="en-US" b="0" baseline="0" dirty="0" smtClean="0"/>
              <a:t>and work through as a group.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67E30-19AD-4D5B-A3AE-072DDE3EE5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7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so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67E30-19AD-4D5B-A3AE-072DDE3EE5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83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this point, use Processing to quickly create the fractal</a:t>
            </a:r>
            <a:r>
              <a:rPr lang="en-US" baseline="0" dirty="0" smtClean="0"/>
              <a:t> above.</a:t>
            </a:r>
          </a:p>
          <a:p>
            <a:r>
              <a:rPr lang="en-US" baseline="0" dirty="0" smtClean="0"/>
              <a:t>Add a bottom circle to expose </a:t>
            </a:r>
            <a:r>
              <a:rPr lang="en-US" baseline="0" dirty="0" err="1" smtClean="0"/>
              <a:t>Sierpinski’s</a:t>
            </a:r>
            <a:r>
              <a:rPr lang="en-US" baseline="0" dirty="0" smtClean="0"/>
              <a:t> Triangle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67E30-19AD-4D5B-A3AE-072DDE3EE5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82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67E30-19AD-4D5B-A3AE-072DDE3EE5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05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E422ED4-1C96-4A6E-B489-4D20311FFEA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13D2B86-55C7-4AE1-A5CA-A8BE4B1206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5720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2ED4-1C96-4A6E-B489-4D20311FFEA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D2B86-55C7-4AE1-A5CA-A8BE4B120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42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2ED4-1C96-4A6E-B489-4D20311FFEA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D2B86-55C7-4AE1-A5CA-A8BE4B120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6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2ED4-1C96-4A6E-B489-4D20311FFEA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D2B86-55C7-4AE1-A5CA-A8BE4B120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9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2ED4-1C96-4A6E-B489-4D20311FFEA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D2B86-55C7-4AE1-A5CA-A8BE4B1206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3145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2ED4-1C96-4A6E-B489-4D20311FFEA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D2B86-55C7-4AE1-A5CA-A8BE4B120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5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2ED4-1C96-4A6E-B489-4D20311FFEA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D2B86-55C7-4AE1-A5CA-A8BE4B120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1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2ED4-1C96-4A6E-B489-4D20311FFEA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D2B86-55C7-4AE1-A5CA-A8BE4B120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9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2ED4-1C96-4A6E-B489-4D20311FFEA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D2B86-55C7-4AE1-A5CA-A8BE4B120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55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2ED4-1C96-4A6E-B489-4D20311FFEA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D2B86-55C7-4AE1-A5CA-A8BE4B120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4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2ED4-1C96-4A6E-B489-4D20311FFEA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D2B86-55C7-4AE1-A5CA-A8BE4B120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5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E422ED4-1C96-4A6E-B489-4D20311FFEA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13D2B86-55C7-4AE1-A5CA-A8BE4B120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79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ingbat.com/java/Recursion-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odingbat.com/python/Recursion-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3Facu6ZVe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ingbat.com/python/Recursion-1" TargetMode="External"/><Relationship Id="rId2" Type="http://schemas.openxmlformats.org/officeDocument/2006/relationships/hyperlink" Target="http://www.codingbat.com/java/Recursion-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10808208" cy="4041648"/>
          </a:xfrm>
        </p:spPr>
        <p:txBody>
          <a:bodyPr/>
          <a:lstStyle/>
          <a:p>
            <a:r>
              <a:rPr lang="en-US" dirty="0" smtClean="0"/>
              <a:t>Teaching Recursion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91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1325562"/>
          </a:xfrm>
        </p:spPr>
        <p:txBody>
          <a:bodyPr/>
          <a:lstStyle/>
          <a:p>
            <a:r>
              <a:rPr lang="en-US" dirty="0" smtClean="0"/>
              <a:t>Role in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74578"/>
            <a:ext cx="9692640" cy="435133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Recursion presents </a:t>
            </a:r>
            <a:r>
              <a:rPr lang="en-US" sz="2000" dirty="0"/>
              <a:t>students with </a:t>
            </a:r>
            <a:r>
              <a:rPr lang="en-US" sz="2000" dirty="0" smtClean="0"/>
              <a:t>what is likely </a:t>
            </a:r>
            <a:r>
              <a:rPr lang="en-US" sz="2000" dirty="0"/>
              <a:t>a new way of thinking about </a:t>
            </a:r>
            <a:r>
              <a:rPr lang="en-US" sz="2000" dirty="0" smtClean="0"/>
              <a:t>how to solve problems, </a:t>
            </a:r>
            <a:r>
              <a:rPr lang="en-US" sz="2000" dirty="0"/>
              <a:t>and provides an early first look at an advanced topic that they will see again if they pursue computer science after high school.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200" dirty="0" smtClean="0"/>
              <a:t>Can be looked at essentially in isolation from the other outcomes in the course.	</a:t>
            </a:r>
            <a:br>
              <a:rPr lang="en-US" sz="2200" dirty="0" smtClean="0"/>
            </a:br>
            <a:endParaRPr lang="en-US" sz="2200" dirty="0" smtClean="0"/>
          </a:p>
          <a:p>
            <a:r>
              <a:rPr lang="en-US" sz="2200" dirty="0" smtClean="0"/>
              <a:t>Intent for this outcome is a </a:t>
            </a:r>
            <a:r>
              <a:rPr lang="en-US" sz="2200" b="1" dirty="0" smtClean="0"/>
              <a:t>first look</a:t>
            </a:r>
            <a:r>
              <a:rPr lang="en-US" sz="2200" dirty="0" smtClean="0"/>
              <a:t> at the topic.</a:t>
            </a:r>
          </a:p>
          <a:p>
            <a:pPr lvl="1"/>
            <a:r>
              <a:rPr lang="en-US" sz="1800" dirty="0" smtClean="0"/>
              <a:t>1-2 weeks would be an appropriate amount of time, depending on what projects are chosen for students to complete.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0070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 – first day lesson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2064327"/>
            <a:ext cx="9004346" cy="4197927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I introduce this topic with a short presentation / lesson, paired with some code-along simple recursive problems.</a:t>
            </a:r>
          </a:p>
          <a:p>
            <a:r>
              <a:rPr lang="en-US" sz="2000" dirty="0" smtClean="0"/>
              <a:t>We’ll take the next 15 minutes to go through this lesson as it would be shared with a class.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r>
              <a:rPr lang="en-US" sz="1800" dirty="0" smtClean="0"/>
              <a:t>If you are already quite familiar with recursion, you may want to jump ahead to solve some practice exercises on your own: 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hlinkClick r:id="rId3"/>
              </a:rPr>
              <a:t>www.codingbat.com/java/Recursion-1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hlinkClick r:id="rId4"/>
              </a:rPr>
              <a:t>www.codingbat.com/python/Recursion-1</a:t>
            </a:r>
            <a:endParaRPr lang="en-US" sz="1800" dirty="0" smtClean="0"/>
          </a:p>
          <a:p>
            <a:r>
              <a:rPr lang="en-US" sz="2000" dirty="0" smtClean="0"/>
              <a:t>Will have students complete several coding bats exercises as a first assignment.</a:t>
            </a:r>
          </a:p>
          <a:p>
            <a:pPr lvl="1"/>
            <a:endParaRPr lang="en-US" sz="1800" dirty="0" smtClean="0"/>
          </a:p>
          <a:p>
            <a:pPr marL="274320" lvl="1" indent="0">
              <a:buNone/>
            </a:pP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025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10808208" cy="4041648"/>
          </a:xfrm>
        </p:spPr>
        <p:txBody>
          <a:bodyPr/>
          <a:lstStyle/>
          <a:p>
            <a:r>
              <a:rPr lang="en-US" dirty="0" smtClean="0"/>
              <a:t>Recursive </a:t>
            </a:r>
            <a:br>
              <a:rPr lang="en-US" dirty="0" smtClean="0"/>
            </a:br>
            <a:r>
              <a:rPr lang="en-US" dirty="0" smtClean="0"/>
              <a:t>Visualizations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261872" y="4137819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Fractals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192" y="508794"/>
            <a:ext cx="6349206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4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391" y="272516"/>
            <a:ext cx="9692640" cy="1325562"/>
          </a:xfrm>
        </p:spPr>
        <p:txBody>
          <a:bodyPr/>
          <a:lstStyle/>
          <a:p>
            <a:r>
              <a:rPr lang="en-US" dirty="0" smtClean="0"/>
              <a:t>Fractals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391" y="1743919"/>
            <a:ext cx="7303007" cy="2221278"/>
          </a:xfrm>
        </p:spPr>
        <p:txBody>
          <a:bodyPr>
            <a:normAutofit/>
          </a:bodyPr>
          <a:lstStyle/>
          <a:p>
            <a:r>
              <a:rPr lang="en-US" dirty="0" smtClean="0"/>
              <a:t>On a third or fourth day, we spend a class introducing fractals, and create a few as a class.</a:t>
            </a:r>
          </a:p>
          <a:p>
            <a:r>
              <a:rPr lang="en-US" dirty="0"/>
              <a:t>Fractals </a:t>
            </a:r>
            <a:r>
              <a:rPr lang="en-US" dirty="0" smtClean="0"/>
              <a:t>are complex abstract geometric images, that exhibit </a:t>
            </a:r>
            <a:r>
              <a:rPr lang="en-US" b="1" dirty="0" smtClean="0"/>
              <a:t>self-similarity</a:t>
            </a:r>
            <a:r>
              <a:rPr lang="en-US" dirty="0" smtClean="0"/>
              <a:t>. </a:t>
            </a:r>
          </a:p>
          <a:p>
            <a:r>
              <a:rPr lang="en-US" dirty="0" smtClean="0"/>
              <a:t>Can be expressed as a set of production rules, then</a:t>
            </a:r>
            <a:br>
              <a:rPr lang="en-US" dirty="0" smtClean="0"/>
            </a:br>
            <a:r>
              <a:rPr lang="en-US" dirty="0" smtClean="0"/>
              <a:t>articulated in a recursive function.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1038"/>
            <a:ext cx="6688285" cy="27616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0" y="2804227"/>
            <a:ext cx="4037428" cy="405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9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905" y="-227886"/>
            <a:ext cx="9692640" cy="1325562"/>
          </a:xfrm>
        </p:spPr>
        <p:txBody>
          <a:bodyPr/>
          <a:lstStyle/>
          <a:p>
            <a:r>
              <a:rPr lang="en-US" dirty="0" smtClean="0"/>
              <a:t>Production Rules -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905" y="1801091"/>
            <a:ext cx="10114095" cy="4767349"/>
          </a:xfrm>
        </p:spPr>
        <p:txBody>
          <a:bodyPr>
            <a:normAutofit/>
          </a:bodyPr>
          <a:lstStyle/>
          <a:p>
            <a:r>
              <a:rPr lang="en-US" dirty="0" smtClean="0"/>
              <a:t>Before any code is created, fractal images can often be expressed in plain language as a set of </a:t>
            </a:r>
            <a:r>
              <a:rPr lang="en-US" b="1" dirty="0" smtClean="0"/>
              <a:t>production rules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As an example: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Create a circle.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At the leftmost point of that circle, create another circle that is half of the original circle’s size.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At the rightmost point of that circle, create another circle that is half of the original circle’s size.</a:t>
            </a:r>
          </a:p>
          <a:p>
            <a:pPr marL="0" indent="0">
              <a:buNone/>
            </a:pPr>
            <a:r>
              <a:rPr lang="en-US" dirty="0" smtClean="0"/>
              <a:t>    These rules can be applied </a:t>
            </a:r>
            <a:r>
              <a:rPr lang="en-US" b="1" dirty="0" smtClean="0"/>
              <a:t>recursively; </a:t>
            </a:r>
            <a:r>
              <a:rPr lang="en-US" dirty="0" smtClean="0"/>
              <a:t>for each circle, two more (smaller) circles should   </a:t>
            </a:r>
            <a:br>
              <a:rPr lang="en-US" dirty="0" smtClean="0"/>
            </a:br>
            <a:r>
              <a:rPr lang="en-US" dirty="0" smtClean="0"/>
              <a:t>    be created.</a:t>
            </a:r>
          </a:p>
          <a:p>
            <a:r>
              <a:rPr lang="en-US" dirty="0" smtClean="0"/>
              <a:t>Daniel </a:t>
            </a:r>
            <a:r>
              <a:rPr lang="en-US" dirty="0" err="1" smtClean="0"/>
              <a:t>Schiffman</a:t>
            </a:r>
            <a:r>
              <a:rPr lang="en-US" dirty="0" smtClean="0"/>
              <a:t> has a good video walking through creating production rules and fractals. An in-class demo could easily be modelled after </a:t>
            </a:r>
            <a:r>
              <a:rPr lang="en-US" dirty="0" smtClean="0">
                <a:hlinkClick r:id="rId3"/>
              </a:rPr>
              <a:t>this video</a:t>
            </a:r>
            <a:r>
              <a:rPr lang="en-US" dirty="0" smtClean="0"/>
              <a:t>.   </a:t>
            </a:r>
            <a:br>
              <a:rPr lang="en-US" dirty="0" smtClean="0"/>
            </a:br>
            <a:r>
              <a:rPr lang="en-US" dirty="0" smtClean="0"/>
              <a:t>						</a:t>
            </a:r>
            <a:r>
              <a:rPr lang="en-US" sz="1600" dirty="0" smtClean="0"/>
              <a:t>(8.2 Fractal Recursion – The Nature of Code)</a:t>
            </a:r>
          </a:p>
        </p:txBody>
      </p:sp>
    </p:spTree>
    <p:extLst>
      <p:ext uri="{BB962C8B-B14F-4D97-AF65-F5344CB8AC3E}">
        <p14:creationId xmlns:p14="http://schemas.microsoft.com/office/powerpoint/2010/main" val="206172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745" y="-243840"/>
            <a:ext cx="9692640" cy="1325562"/>
          </a:xfrm>
        </p:spPr>
        <p:txBody>
          <a:bodyPr/>
          <a:lstStyle/>
          <a:p>
            <a:r>
              <a:rPr lang="en-US" dirty="0" smtClean="0"/>
              <a:t>Possible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745" y="1607127"/>
            <a:ext cx="10445219" cy="505690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Create-a-Fractal</a:t>
            </a:r>
            <a:br>
              <a:rPr lang="en-US" b="1" dirty="0" smtClean="0"/>
            </a:br>
            <a:endParaRPr lang="en-US" dirty="0"/>
          </a:p>
          <a:p>
            <a:pPr lvl="1"/>
            <a:r>
              <a:rPr lang="en-US" dirty="0" smtClean="0"/>
              <a:t>Extend beyond an in-class demo of creating fractals.</a:t>
            </a:r>
          </a:p>
          <a:p>
            <a:pPr lvl="1"/>
            <a:r>
              <a:rPr lang="en-US" dirty="0" smtClean="0"/>
              <a:t>Students create a set of production rules for a fractal, then code it</a:t>
            </a:r>
          </a:p>
          <a:p>
            <a:pPr lvl="1"/>
            <a:r>
              <a:rPr lang="en-US" dirty="0" smtClean="0"/>
              <a:t>2D or 3D</a:t>
            </a:r>
          </a:p>
          <a:p>
            <a:pPr lvl="1"/>
            <a:r>
              <a:rPr lang="en-US" dirty="0" smtClean="0"/>
              <a:t>~2 classes time usually given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Tree Creation	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If more time available: Balloon Tree</a:t>
            </a:r>
          </a:p>
          <a:p>
            <a:pPr lvl="1"/>
            <a:r>
              <a:rPr lang="en-US" dirty="0" smtClean="0"/>
              <a:t>If less (1 class) – Open “Finest Tree” project.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97" y="4305794"/>
            <a:ext cx="3014117" cy="1992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57" y="287383"/>
            <a:ext cx="3844917" cy="3652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309" y="3958405"/>
            <a:ext cx="2789310" cy="27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745" y="-243840"/>
            <a:ext cx="9692640" cy="1325562"/>
          </a:xfrm>
        </p:spPr>
        <p:txBody>
          <a:bodyPr/>
          <a:lstStyle/>
          <a:p>
            <a:r>
              <a:rPr lang="en-US" dirty="0" smtClean="0"/>
              <a:t>Possible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745" y="1607127"/>
            <a:ext cx="8061049" cy="5056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3.</a:t>
            </a:r>
            <a:r>
              <a:rPr lang="en-US" b="1" dirty="0" smtClean="0"/>
              <a:t> Circle Pack Fractal	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Added as a additional challenge for students who are working ahead.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Create a fractal where each circle has </a:t>
            </a:r>
            <a:r>
              <a:rPr lang="en-US" b="1" dirty="0" smtClean="0"/>
              <a:t>n</a:t>
            </a:r>
            <a:r>
              <a:rPr lang="en-US" dirty="0" smtClean="0"/>
              <a:t> circles packed inside so that each</a:t>
            </a:r>
            <a:br>
              <a:rPr lang="en-US" dirty="0" smtClean="0"/>
            </a:br>
            <a:r>
              <a:rPr lang="en-US" dirty="0" smtClean="0"/>
              <a:t>inner circle is tangent to its neighbours and the larger circle.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Depending on a student’s math proficiency, this may be very difficult to solve.</a:t>
            </a:r>
            <a:br>
              <a:rPr lang="en-US" dirty="0" smtClean="0"/>
            </a:br>
            <a:r>
              <a:rPr lang="en-US" dirty="0" smtClean="0"/>
              <a:t>Some hints/scaffolding have been compiled to help if the student is stuck.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214" y="3749386"/>
            <a:ext cx="2952750" cy="2914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89" y="214081"/>
            <a:ext cx="28956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5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034" y="281565"/>
            <a:ext cx="9692640" cy="1325562"/>
          </a:xfrm>
        </p:spPr>
        <p:txBody>
          <a:bodyPr/>
          <a:lstStyle/>
          <a:p>
            <a:r>
              <a:rPr lang="en-US" dirty="0"/>
              <a:t>Time to Explore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25850" y="2382389"/>
            <a:ext cx="8827008" cy="3691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AutoNum type="arabicPeriod"/>
            </a:pPr>
            <a:r>
              <a:rPr lang="en-US" sz="2000" dirty="0" smtClean="0"/>
              <a:t>Carry on with some Recursion Practice on Coding Bat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2"/>
              </a:rPr>
              <a:t>www.codingbat.com/java/Recursion-1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>
                <a:hlinkClick r:id="rId3"/>
              </a:rPr>
              <a:t>www.codingbat.com/python/Recursion-1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sz="2000" dirty="0" smtClean="0"/>
              <a:t>Look at the Fractals Assignment Details (Create-a-Fractal, Tree Assignments, Circle </a:t>
            </a:r>
            <a:r>
              <a:rPr lang="en-US" sz="2000" smtClean="0"/>
              <a:t>Pack Challenge), </a:t>
            </a:r>
            <a:r>
              <a:rPr lang="en-US" sz="2000" dirty="0" smtClean="0"/>
              <a:t>and try one out.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Discuss thoughts / ideas with your neighbours.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87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9847</TotalTime>
  <Words>301</Words>
  <Application>Microsoft Office PowerPoint</Application>
  <PresentationFormat>Widescreen</PresentationFormat>
  <Paragraphs>55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Schoolbook</vt:lpstr>
      <vt:lpstr>Wingdings 2</vt:lpstr>
      <vt:lpstr>View</vt:lpstr>
      <vt:lpstr>Teaching Recursion</vt:lpstr>
      <vt:lpstr>Role in Course</vt:lpstr>
      <vt:lpstr>How it works – first day lesson</vt:lpstr>
      <vt:lpstr>Recursive  Visualizations</vt:lpstr>
      <vt:lpstr>Fractals</vt:lpstr>
      <vt:lpstr>Production Rules - Demo</vt:lpstr>
      <vt:lpstr>Possible Projects</vt:lpstr>
      <vt:lpstr>Possible Projects</vt:lpstr>
      <vt:lpstr>Time to Explore</vt:lpstr>
    </vt:vector>
  </TitlesOfParts>
  <Company>Saskatoon Public Schools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</dc:title>
  <dc:creator>Scott, Stefan Graham (Stefan)</dc:creator>
  <cp:lastModifiedBy>stefan scott</cp:lastModifiedBy>
  <cp:revision>55</cp:revision>
  <dcterms:created xsi:type="dcterms:W3CDTF">2018-07-15T15:28:20Z</dcterms:created>
  <dcterms:modified xsi:type="dcterms:W3CDTF">2018-08-08T16:02:20Z</dcterms:modified>
</cp:coreProperties>
</file>